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40874-B475-4E40-A49E-840DC1AE39F7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9957E-3944-444F-ACE4-03B5312BD4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45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699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270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986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9730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292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9035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057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447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3127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843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723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153C7-8640-4D49-9861-4CB493211458}" type="datetimeFigureOut">
              <a:rPr lang="it-IT" smtClean="0"/>
              <a:t>15/11/2015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6298D-B5CB-4161-BAE9-3647E4D2C2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686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1340768"/>
            <a:ext cx="8060432" cy="1470025"/>
          </a:xfrm>
        </p:spPr>
        <p:txBody>
          <a:bodyPr>
            <a:noAutofit/>
          </a:bodyPr>
          <a:lstStyle/>
          <a:p>
            <a:r>
              <a:rPr lang="it-IT" sz="3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Formazione </a:t>
            </a:r>
            <a:r>
              <a:rPr lang="it-IT" sz="3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it-IT" sz="3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-laurea per un approccio palliativo nelle malattie avanzate inguaribili e nelle gravi fragilità psico-fisico-sociali</a:t>
            </a:r>
            <a:endParaRPr lang="it-IT" sz="3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899592" y="3284984"/>
            <a:ext cx="7920880" cy="252028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endParaRPr lang="it-IT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Bruno Andreoni</a:t>
            </a:r>
          </a:p>
          <a:p>
            <a:pPr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Direttore Centro Universitario Interdipartimentale per le Cure palliative</a:t>
            </a:r>
          </a:p>
          <a:p>
            <a:endParaRPr lang="it-IT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86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496944" cy="576064"/>
          </a:xfrm>
        </p:spPr>
        <p:txBody>
          <a:bodyPr>
            <a:noAutofit/>
          </a:bodyPr>
          <a:lstStyle/>
          <a:p>
            <a:r>
              <a:rPr lang="it-IT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Dichiarazione di un gruppo di lavoro della Conferenza dei Presidenti di Corso di Laurea in Medicina e Chirurgia (28-3-13)</a:t>
            </a:r>
            <a:endParaRPr lang="it-IT" sz="2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352928" cy="4608512"/>
          </a:xfrm>
        </p:spPr>
        <p:txBody>
          <a:bodyPr>
            <a:normAutofit fontScale="92500"/>
          </a:bodyPr>
          <a:lstStyle/>
          <a:p>
            <a:pPr marL="538163" indent="-538163" algn="l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Le Cure Palliative sono state recentemente riconosciute come Disciplina dal SSN relativamente ai seguenti ambiti disciplinari clinici: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Anestesia e Rianimazione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Oncologia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Radioterapia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Ematologia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Pediatria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Geriatria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Neurologia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Medicina Interna</a:t>
            </a:r>
          </a:p>
          <a:p>
            <a:pPr marL="995363" lvl="1" indent="-538163" algn="l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Malattie infettive</a:t>
            </a:r>
          </a:p>
          <a:p>
            <a:pPr marL="538163" indent="-538163" algn="l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Ne consegue che si deve pensare alla possibilità che uno Studente di Medicina scelga di diventare «Palliativista».</a:t>
            </a:r>
          </a:p>
          <a:p>
            <a:pPr marL="538163" indent="-538163" algn="l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Bisogna, quindi, sottolineare negli Ordinamenti Didattici la necessità che i Laureati in Medicina acquisiscano le competenze in Cure Palliative.</a:t>
            </a:r>
            <a:endParaRPr lang="it-IT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791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7920880" cy="4608512"/>
          </a:xfrm>
        </p:spPr>
        <p:txBody>
          <a:bodyPr>
            <a:normAutofit/>
          </a:bodyPr>
          <a:lstStyle/>
          <a:p>
            <a:pPr marL="0" lvl="1" indent="731838" algn="l">
              <a:spcBef>
                <a:spcPts val="0"/>
              </a:spcBef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Situazione attuale formazione in Medicina palliativa nel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Corso di Laurea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Medicina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(Università degli Studi di Milano): solo alcuni Internati e Corsi «elettivi» non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obbligatori              </a:t>
            </a:r>
            <a:r>
              <a:rPr lang="it-IT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es:</a:t>
            </a:r>
            <a:r>
              <a:rPr lang="it-IT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rete socio-sanitaria delle Cure palliative, </a:t>
            </a:r>
            <a:r>
              <a:rPr lang="it-IT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Approccio </a:t>
            </a:r>
            <a:r>
              <a:rPr lang="it-IT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palliativo nelle malattie avanzate inguaribili e nelle gravi fragilità)</a:t>
            </a:r>
          </a:p>
          <a:p>
            <a:pPr marL="0" lvl="1" indent="731838" algn="l">
              <a:spcBef>
                <a:spcPts val="0"/>
              </a:spcBef>
              <a:buClr>
                <a:srgbClr val="FF0000"/>
              </a:buClr>
            </a:pPr>
            <a:endParaRPr lang="it-IT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731838" algn="l">
              <a:spcBef>
                <a:spcPts val="0"/>
              </a:spcBef>
              <a:buClr>
                <a:srgbClr val="FF0000"/>
              </a:buClr>
            </a:pPr>
            <a:endParaRPr lang="it-IT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731838" algn="l">
              <a:spcBef>
                <a:spcPts val="0"/>
              </a:spcBef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Proposte per il futuro:</a:t>
            </a:r>
          </a:p>
          <a:p>
            <a:pPr marL="0" lvl="1" algn="l">
              <a:spcBef>
                <a:spcPts val="0"/>
              </a:spcBef>
              <a:buClr>
                <a:srgbClr val="FF0000"/>
              </a:buClr>
            </a:pPr>
            <a:endParaRPr lang="it-IT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4375" lvl="1" indent="-714375" algn="l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714375" algn="l"/>
              </a:tabLst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un nuovo Corso integrato in Medicina palliativa che rimarrebbe «isolato» (struttura verticale)</a:t>
            </a:r>
          </a:p>
          <a:p>
            <a:pPr marL="0" lvl="1" algn="l">
              <a:spcBef>
                <a:spcPts val="0"/>
              </a:spcBef>
              <a:buClr>
                <a:srgbClr val="FF0000"/>
              </a:buClr>
              <a:tabLst>
                <a:tab pos="714375" algn="l"/>
              </a:tabLst>
            </a:pPr>
            <a:endParaRPr lang="it-IT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4375" lvl="1" indent="-714375" algn="l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714375" algn="l"/>
              </a:tabLst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 di un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percorso formativo distribuito lungo tutto il Corso di Laurea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(dal 1° al 6° anno di Medicina)</a:t>
            </a:r>
          </a:p>
          <a:p>
            <a:pPr algn="l">
              <a:spcBef>
                <a:spcPts val="0"/>
              </a:spcBef>
              <a:buClr>
                <a:srgbClr val="FF0000"/>
              </a:buClr>
            </a:pPr>
            <a:endParaRPr lang="it-IT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3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352928" cy="5760640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714375" indent="-714375" algn="l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t-IT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Humanities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1° e 2° anno    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(es: Medicina narrativa; Le Cure palliative nell’arte e nel teatro; «Non sempre Cure, sempre Care»; La continuità assistenziale nei percorsi di cura delle malattie croniche e delle gravi fragilità psico-fisico-sociali che vivono nella Comunità; Principi di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Bioetica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Medicina; …..).</a:t>
            </a:r>
          </a:p>
          <a:p>
            <a:pPr algn="l">
              <a:spcBef>
                <a:spcPts val="0"/>
              </a:spcBef>
              <a:buClr>
                <a:srgbClr val="FF0000"/>
              </a:buClr>
            </a:pPr>
            <a:endParaRPr lang="it-IT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4375" indent="-714375" algn="l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gestione nelle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fasi avanzate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malattie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delle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gravi fragilità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nei Corsi integrati clinici,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3°- 4°- 5° anno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  <a:r>
              <a:rPr lang="it-IT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Simultaneous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Palliative Care.</a:t>
            </a:r>
          </a:p>
          <a:p>
            <a:pPr algn="l">
              <a:spcBef>
                <a:spcPts val="0"/>
              </a:spcBef>
              <a:buClr>
                <a:srgbClr val="FF0000"/>
              </a:buClr>
            </a:pPr>
            <a:endParaRPr lang="it-IT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4375" indent="-714375" algn="l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Alcune settimane di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formazione professionalizzante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 Servizi di Cure palliative domiciliari e residenziali (</a:t>
            </a:r>
            <a:r>
              <a:rPr lang="it-IT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Hospice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RSA, UCP, …..),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5°- 6° anno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1387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496944" cy="576064"/>
          </a:xfrm>
        </p:spPr>
        <p:txBody>
          <a:bodyPr>
            <a:noAutofit/>
          </a:bodyPr>
          <a:lstStyle/>
          <a:p>
            <a:r>
              <a:rPr lang="it-IT" sz="3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Finalità di una formazione per «</a:t>
            </a:r>
            <a:r>
              <a:rPr lang="it-IT" sz="32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it-IT" sz="3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br>
              <a:rPr lang="it-IT" sz="3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2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 Corso di Laurea</a:t>
            </a:r>
            <a:endParaRPr lang="it-IT" sz="3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7056784" cy="4608512"/>
          </a:xfrm>
        </p:spPr>
        <p:txBody>
          <a:bodyPr>
            <a:normAutofit/>
          </a:bodyPr>
          <a:lstStyle/>
          <a:p>
            <a:pPr marL="538163" indent="-538163" algn="l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Formare i futuri Medici a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gestire la complessità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 malattie croniche avanzate e delle gravi fragilità (Medicina delle complessità con un approccio olistico «trasversale»).</a:t>
            </a:r>
          </a:p>
          <a:p>
            <a:pPr algn="l">
              <a:buClr>
                <a:srgbClr val="FF0000"/>
              </a:buClr>
            </a:pPr>
            <a:endParaRPr lang="it-IT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8163" indent="-538163" algn="l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Contagiare i Docenti universitari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 diversi Corsi integrati (Medicina interna, Cardiologia, Pneumologia, Neurologia, Nefrologia, Psichiatria, ….) coinvolgendo nell’insegnamento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Esperti non universitari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 lavorano nei Servizi del Territorio e non solo nell’Ospedale per acuti.</a:t>
            </a:r>
          </a:p>
        </p:txBody>
      </p:sp>
    </p:spTree>
    <p:extLst>
      <p:ext uri="{BB962C8B-B14F-4D97-AF65-F5344CB8AC3E}">
        <p14:creationId xmlns:p14="http://schemas.microsoft.com/office/powerpoint/2010/main" val="2593634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1187624" y="980728"/>
            <a:ext cx="6696744" cy="5040560"/>
          </a:xfrm>
        </p:spPr>
        <p:txBody>
          <a:bodyPr>
            <a:normAutofit/>
          </a:bodyPr>
          <a:lstStyle/>
          <a:p>
            <a:pPr indent="627063" algn="l"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Elenco di oltre 50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Esperti non universitari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 </a:t>
            </a:r>
            <a:r>
              <a:rPr lang="it-IT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 di Cure palliative domiciliari e residenziali) disponibili a partecipare a seminari «trasversali» nei diversi Corsi integrati.</a:t>
            </a:r>
          </a:p>
          <a:p>
            <a:pPr indent="627063" algn="l">
              <a:buClr>
                <a:srgbClr val="FF0000"/>
              </a:buClr>
            </a:pPr>
            <a:endParaRPr lang="it-IT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627063" algn="l"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Necessità di un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accordo convenzionale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 consenta il tirocinio professionalizzante nei Servizi pubblici e privati accreditati della Rete di Cure palliative.</a:t>
            </a:r>
          </a:p>
          <a:p>
            <a:pPr indent="627063" algn="l">
              <a:buClr>
                <a:srgbClr val="FF0000"/>
              </a:buClr>
            </a:pPr>
            <a:endParaRPr lang="it-IT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627063" algn="l"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Studente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5°- 6° anno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esce dalle aule universitarie e va nel Territorio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dove vivono i Cittadini con i loro bisogni socio-sanitari.</a:t>
            </a:r>
          </a:p>
        </p:txBody>
      </p:sp>
    </p:spTree>
    <p:extLst>
      <p:ext uri="{BB962C8B-B14F-4D97-AF65-F5344CB8AC3E}">
        <p14:creationId xmlns:p14="http://schemas.microsoft.com/office/powerpoint/2010/main" val="2027300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1187624" y="980728"/>
            <a:ext cx="6696744" cy="5040560"/>
          </a:xfrm>
        </p:spPr>
        <p:txBody>
          <a:bodyPr>
            <a:normAutofit/>
          </a:bodyPr>
          <a:lstStyle/>
          <a:p>
            <a:pPr indent="627063" algn="l"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Centro Universitario Interdipartimentale per le Cure palliative (presso Cascina Brandezzata) convocherà una riunione per consentire l’ </a:t>
            </a:r>
            <a:r>
              <a:rPr lang="it-IT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accordo convenzionale tra Facoltà di Medicina e Responsabili della Medicina Territoriale 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(Regione, ASL, Comune; RSA, </a:t>
            </a:r>
            <a:r>
              <a:rPr lang="it-IT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Hospice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MMG; Ordine dei Medici, Collegio </a:t>
            </a:r>
            <a:r>
              <a:rPr lang="it-IT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IPASVi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it-IT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Vidas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Responsabili UOCP; </a:t>
            </a:r>
            <a:r>
              <a:rPr lang="it-IT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ecc</a:t>
            </a: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indent="627063" algn="l">
              <a:buClr>
                <a:srgbClr val="FF0000"/>
              </a:buClr>
            </a:pPr>
            <a:endParaRPr lang="it-IT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627063" algn="l">
              <a:buClr>
                <a:srgbClr val="FF0000"/>
              </a:buClr>
            </a:pPr>
            <a:r>
              <a:rPr lang="it-IT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 riunione saranno invitati la Direzione Affari Legali dell’Università e il COSP (oltre al Rettore, al Preside e ai Direttori dei Dipartimenti universitari di area sanitaria).</a:t>
            </a:r>
          </a:p>
        </p:txBody>
      </p:sp>
    </p:spTree>
    <p:extLst>
      <p:ext uri="{BB962C8B-B14F-4D97-AF65-F5344CB8AC3E}">
        <p14:creationId xmlns:p14="http://schemas.microsoft.com/office/powerpoint/2010/main" val="8136223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461</Words>
  <Application>Microsoft Office PowerPoint</Application>
  <PresentationFormat>Presentazione su schermo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Formazione pre-laurea per un approccio palliativo nelle malattie avanzate inguaribili e nelle gravi fragilità psico-fisico-sociali</vt:lpstr>
      <vt:lpstr>Dichiarazione di un gruppo di lavoro della Conferenza dei Presidenti di Corso di Laurea in Medicina e Chirurgia (28-3-13)</vt:lpstr>
      <vt:lpstr>Presentazione standard di PowerPoint</vt:lpstr>
      <vt:lpstr>Presentazione standard di PowerPoint</vt:lpstr>
      <vt:lpstr>Finalità di una formazione per «step»  nel Corso di Laurea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formazione professionalizzante degli Operatori sanitari della Rete di Cure palliative (Gargnano sul Garda, 15-16-17 novembre 2015)</dc:title>
  <dc:creator>Baruzzi Marina Nordiana</dc:creator>
  <cp:lastModifiedBy>Andreoni Bruno</cp:lastModifiedBy>
  <cp:revision>14</cp:revision>
  <dcterms:created xsi:type="dcterms:W3CDTF">2015-11-02T10:40:43Z</dcterms:created>
  <dcterms:modified xsi:type="dcterms:W3CDTF">2015-11-15T04:38:05Z</dcterms:modified>
</cp:coreProperties>
</file>