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40874-B475-4E40-A49E-840DC1AE39F7}" type="datetimeFigureOut">
              <a:rPr lang="it-IT" smtClean="0"/>
              <a:t>15/11/2015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9957E-3944-444F-ACE4-03B5312BD4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845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153C7-8640-4D49-9861-4CB493211458}" type="datetimeFigureOut">
              <a:rPr lang="it-IT" smtClean="0"/>
              <a:t>15/11/2015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298D-B5CB-4161-BAE9-3647E4D2C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6999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153C7-8640-4D49-9861-4CB493211458}" type="datetimeFigureOut">
              <a:rPr lang="it-IT" smtClean="0"/>
              <a:t>15/11/2015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298D-B5CB-4161-BAE9-3647E4D2C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8435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153C7-8640-4D49-9861-4CB493211458}" type="datetimeFigureOut">
              <a:rPr lang="it-IT" smtClean="0"/>
              <a:t>15/11/2015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298D-B5CB-4161-BAE9-3647E4D2C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7233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153C7-8640-4D49-9861-4CB493211458}" type="datetimeFigureOut">
              <a:rPr lang="it-IT" smtClean="0"/>
              <a:t>15/11/2015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298D-B5CB-4161-BAE9-3647E4D2C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2700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153C7-8640-4D49-9861-4CB493211458}" type="datetimeFigureOut">
              <a:rPr lang="it-IT" smtClean="0"/>
              <a:t>15/11/2015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298D-B5CB-4161-BAE9-3647E4D2C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9865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153C7-8640-4D49-9861-4CB493211458}" type="datetimeFigureOut">
              <a:rPr lang="it-IT" smtClean="0"/>
              <a:t>15/11/2015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298D-B5CB-4161-BAE9-3647E4D2C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9730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153C7-8640-4D49-9861-4CB493211458}" type="datetimeFigureOut">
              <a:rPr lang="it-IT" smtClean="0"/>
              <a:t>15/11/2015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298D-B5CB-4161-BAE9-3647E4D2C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292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153C7-8640-4D49-9861-4CB493211458}" type="datetimeFigureOut">
              <a:rPr lang="it-IT" smtClean="0"/>
              <a:t>15/11/2015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298D-B5CB-4161-BAE9-3647E4D2C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9035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153C7-8640-4D49-9861-4CB493211458}" type="datetimeFigureOut">
              <a:rPr lang="it-IT" smtClean="0"/>
              <a:t>15/11/2015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298D-B5CB-4161-BAE9-3647E4D2C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0577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153C7-8640-4D49-9861-4CB493211458}" type="datetimeFigureOut">
              <a:rPr lang="it-IT" smtClean="0"/>
              <a:t>15/11/2015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298D-B5CB-4161-BAE9-3647E4D2C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447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153C7-8640-4D49-9861-4CB493211458}" type="datetimeFigureOut">
              <a:rPr lang="it-IT" smtClean="0"/>
              <a:t>15/11/2015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298D-B5CB-4161-BAE9-3647E4D2C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3127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153C7-8640-4D49-9861-4CB493211458}" type="datetimeFigureOut">
              <a:rPr lang="it-IT" smtClean="0"/>
              <a:t>15/11/2015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6298D-B5CB-4161-BAE9-3647E4D2C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6869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8060432" cy="1470025"/>
          </a:xfrm>
        </p:spPr>
        <p:txBody>
          <a:bodyPr>
            <a:noAutofit/>
          </a:bodyPr>
          <a:lstStyle/>
          <a:p>
            <a:r>
              <a:rPr lang="it-IT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Formazione </a:t>
            </a:r>
            <a:r>
              <a:rPr lang="it-IT" sz="32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</a:t>
            </a:r>
            <a:r>
              <a:rPr lang="it-IT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-laurea per un approccio palliativo nelle malattie avanzate inguaribili e nelle gravi fragilità psico-fisico-sociali</a:t>
            </a:r>
            <a:endParaRPr lang="it-IT" sz="32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899592" y="3284984"/>
            <a:ext cx="7920880" cy="252028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endParaRPr lang="it-IT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Bruno Andreoni</a:t>
            </a:r>
          </a:p>
          <a:p>
            <a:pPr>
              <a:buClr>
                <a:srgbClr val="FF0000"/>
              </a:buClr>
            </a:pP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Direttore Centro Universitario Interdipartimentale per le Cure palliative</a:t>
            </a:r>
          </a:p>
          <a:p>
            <a:endParaRPr lang="it-IT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868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496944" cy="576064"/>
          </a:xfrm>
        </p:spPr>
        <p:txBody>
          <a:bodyPr>
            <a:noAutofit/>
          </a:bodyPr>
          <a:lstStyle/>
          <a:p>
            <a:r>
              <a:rPr lang="it-IT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Dichiarazione di un gruppo di lavoro della Conferenza dei Presidenti di Corso di Laurea in Medicina e Chirurgia (28-3-13)</a:t>
            </a:r>
            <a:endParaRPr lang="it-IT" sz="24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352928" cy="4608512"/>
          </a:xfrm>
        </p:spPr>
        <p:txBody>
          <a:bodyPr>
            <a:normAutofit fontScale="92500"/>
          </a:bodyPr>
          <a:lstStyle/>
          <a:p>
            <a:pPr marL="538163" indent="-538163" algn="l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it-IT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Le Cure Palliative sono state recentemente riconosciute come Disciplina dal SSN relativamente ai seguenti ambiti disciplinari clinici:</a:t>
            </a:r>
          </a:p>
          <a:p>
            <a:pPr marL="995363" lvl="1" indent="-538163" algn="l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Anestesia e Rianimazione</a:t>
            </a:r>
          </a:p>
          <a:p>
            <a:pPr marL="995363" lvl="1" indent="-538163" algn="l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Oncologia</a:t>
            </a:r>
          </a:p>
          <a:p>
            <a:pPr marL="995363" lvl="1" indent="-538163" algn="l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Radioterapia</a:t>
            </a:r>
          </a:p>
          <a:p>
            <a:pPr marL="995363" lvl="1" indent="-538163" algn="l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Ematologia</a:t>
            </a:r>
          </a:p>
          <a:p>
            <a:pPr marL="995363" lvl="1" indent="-538163" algn="l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Pediatria</a:t>
            </a:r>
          </a:p>
          <a:p>
            <a:pPr marL="995363" lvl="1" indent="-538163" algn="l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Geriatria</a:t>
            </a:r>
          </a:p>
          <a:p>
            <a:pPr marL="995363" lvl="1" indent="-538163" algn="l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Neurologia</a:t>
            </a:r>
          </a:p>
          <a:p>
            <a:pPr marL="995363" lvl="1" indent="-538163" algn="l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Medicina Interna</a:t>
            </a:r>
          </a:p>
          <a:p>
            <a:pPr marL="995363" lvl="1" indent="-538163" algn="l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Malattie infettive</a:t>
            </a:r>
          </a:p>
          <a:p>
            <a:pPr marL="538163" indent="-538163" algn="l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it-IT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Ne consegue che si deve pensare alla possibilità che uno Studente di Medicina scelga di diventare «Palliativista».</a:t>
            </a:r>
          </a:p>
          <a:p>
            <a:pPr marL="538163" indent="-538163" algn="l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it-IT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Bisogna, quindi, sottolineare negli Ordinamenti Didattici la necessità che i Laureati in Medicina acquisiscano le competenze in Cure Palliative.</a:t>
            </a:r>
            <a:endParaRPr lang="it-IT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791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7920880" cy="4608512"/>
          </a:xfrm>
        </p:spPr>
        <p:txBody>
          <a:bodyPr>
            <a:normAutofit/>
          </a:bodyPr>
          <a:lstStyle/>
          <a:p>
            <a:pPr marL="0" lvl="1" indent="731838" algn="l">
              <a:spcBef>
                <a:spcPts val="0"/>
              </a:spcBef>
              <a:buClr>
                <a:srgbClr val="FF0000"/>
              </a:buClr>
            </a:pP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Situazione attuale formazione in Medicina palliativa nel </a:t>
            </a:r>
            <a:r>
              <a:rPr lang="it-IT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Corso di Laurea </a:t>
            </a:r>
            <a:r>
              <a:rPr lang="it-IT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it-IT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Medicina </a:t>
            </a: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(Università degli Studi di Milano): solo alcuni Internati e Corsi «elettivi» non </a:t>
            </a: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obbligatori              </a:t>
            </a:r>
            <a:r>
              <a:rPr lang="it-IT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es:</a:t>
            </a:r>
            <a:r>
              <a:rPr lang="it-IT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rete socio-sanitaria delle Cure palliative, </a:t>
            </a:r>
            <a:r>
              <a:rPr lang="it-IT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Approccio </a:t>
            </a:r>
            <a:r>
              <a:rPr lang="it-IT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palliativo nelle malattie avanzate inguaribili e nelle gravi fragilità)</a:t>
            </a:r>
          </a:p>
          <a:p>
            <a:pPr marL="0" lvl="1" indent="731838" algn="l">
              <a:spcBef>
                <a:spcPts val="0"/>
              </a:spcBef>
              <a:buClr>
                <a:srgbClr val="FF0000"/>
              </a:buClr>
            </a:pPr>
            <a:endParaRPr lang="it-IT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731838" algn="l">
              <a:spcBef>
                <a:spcPts val="0"/>
              </a:spcBef>
              <a:buClr>
                <a:srgbClr val="FF0000"/>
              </a:buClr>
            </a:pPr>
            <a:endParaRPr lang="it-IT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731838" algn="l">
              <a:spcBef>
                <a:spcPts val="0"/>
              </a:spcBef>
              <a:buClr>
                <a:srgbClr val="FF0000"/>
              </a:buClr>
            </a:pP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Proposte per il futuro:</a:t>
            </a:r>
          </a:p>
          <a:p>
            <a:pPr marL="0" lvl="1" algn="l">
              <a:spcBef>
                <a:spcPts val="0"/>
              </a:spcBef>
              <a:buClr>
                <a:srgbClr val="FF0000"/>
              </a:buClr>
            </a:pPr>
            <a:endParaRPr lang="it-IT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1" indent="-714375" algn="l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tabLst>
                <a:tab pos="714375" algn="l"/>
              </a:tabLst>
            </a:pP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un nuovo Corso integrato in Medicina palliativa che rimarrebbe «isolato» (struttura verticale)</a:t>
            </a:r>
          </a:p>
          <a:p>
            <a:pPr marL="0" lvl="1" algn="l">
              <a:spcBef>
                <a:spcPts val="0"/>
              </a:spcBef>
              <a:buClr>
                <a:srgbClr val="FF0000"/>
              </a:buClr>
              <a:tabLst>
                <a:tab pos="714375" algn="l"/>
              </a:tabLst>
            </a:pPr>
            <a:endParaRPr lang="it-IT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1" indent="-714375" algn="l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tabLst>
                <a:tab pos="714375" algn="l"/>
              </a:tabLst>
            </a:pP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Proposta di un </a:t>
            </a:r>
            <a:r>
              <a:rPr lang="it-IT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percorso formativo distribuito lungo tutto il Corso di Laurea </a:t>
            </a: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(dal 1° al 6° anno di Medicina)</a:t>
            </a:r>
          </a:p>
          <a:p>
            <a:pPr algn="l">
              <a:spcBef>
                <a:spcPts val="0"/>
              </a:spcBef>
              <a:buClr>
                <a:srgbClr val="FF0000"/>
              </a:buClr>
            </a:pPr>
            <a:endParaRPr lang="it-IT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634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323528" y="764704"/>
            <a:ext cx="8352928" cy="576064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buClr>
                <a:srgbClr val="FF0000"/>
              </a:buClr>
            </a:pP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714375" indent="-714375" algn="l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it-IT" sz="2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</a:t>
            </a:r>
            <a:r>
              <a:rPr lang="it-IT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Humanities</a:t>
            </a:r>
            <a:r>
              <a:rPr lang="it-IT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1° e 2° anno     </a:t>
            </a: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(es: Medicina narrativa; Le Cure palliative nell’arte e nel teatro; «Non sempre Cure, sempre Care»; La continuità assistenziale nei percorsi di cura delle malattie croniche e delle gravi fragilità psico-fisico-sociali che vivono nella Comunità; Principi di </a:t>
            </a: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Bioetica </a:t>
            </a: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Medicina; …..).</a:t>
            </a:r>
          </a:p>
          <a:p>
            <a:pPr algn="l">
              <a:spcBef>
                <a:spcPts val="0"/>
              </a:spcBef>
              <a:buClr>
                <a:srgbClr val="FF0000"/>
              </a:buClr>
            </a:pPr>
            <a:endParaRPr lang="it-IT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indent="-714375" algn="l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gestione nelle </a:t>
            </a:r>
            <a:r>
              <a:rPr lang="it-IT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fasi avanzate </a:t>
            </a: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delle</a:t>
            </a:r>
            <a:r>
              <a:rPr lang="it-IT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malattie </a:t>
            </a: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delle </a:t>
            </a:r>
            <a:r>
              <a:rPr lang="it-IT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gravi fragilità</a:t>
            </a: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nei Corsi integrati clinici, </a:t>
            </a:r>
            <a:r>
              <a:rPr lang="it-IT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3°- 4°- 5° anno</a:t>
            </a: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r>
              <a:rPr lang="it-IT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Simultaneous</a:t>
            </a: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Palliative Care.</a:t>
            </a:r>
          </a:p>
          <a:p>
            <a:pPr algn="l">
              <a:spcBef>
                <a:spcPts val="0"/>
              </a:spcBef>
              <a:buClr>
                <a:srgbClr val="FF0000"/>
              </a:buClr>
            </a:pPr>
            <a:endParaRPr lang="it-IT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indent="-714375" algn="l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Alcune settimane di </a:t>
            </a:r>
            <a:r>
              <a:rPr lang="it-IT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 professionalizzante </a:t>
            </a: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nei Servizi di Cure palliative domiciliari e residenziali (</a:t>
            </a:r>
            <a:r>
              <a:rPr lang="it-IT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Hospice</a:t>
            </a: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RSA, UCP, …..), </a:t>
            </a:r>
            <a:r>
              <a:rPr lang="it-IT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5°- 6° anno</a:t>
            </a: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1387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496944" cy="576064"/>
          </a:xfrm>
        </p:spPr>
        <p:txBody>
          <a:bodyPr>
            <a:noAutofit/>
          </a:bodyPr>
          <a:lstStyle/>
          <a:p>
            <a:r>
              <a:rPr lang="it-IT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Finalità di una formazione per «</a:t>
            </a:r>
            <a:r>
              <a:rPr lang="it-IT" sz="32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</a:t>
            </a:r>
            <a:r>
              <a:rPr lang="it-IT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br>
              <a:rPr lang="it-IT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 Corso di Laurea</a:t>
            </a:r>
            <a:endParaRPr lang="it-IT" sz="32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056784" cy="4608512"/>
          </a:xfrm>
        </p:spPr>
        <p:txBody>
          <a:bodyPr>
            <a:normAutofit/>
          </a:bodyPr>
          <a:lstStyle/>
          <a:p>
            <a:pPr marL="538163" indent="-538163" algn="l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Formare i futuri Medici a </a:t>
            </a:r>
            <a:r>
              <a:rPr lang="it-IT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gestire la complessità </a:t>
            </a: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delle malattie croniche avanzate e delle gravi fragilità (Medicina delle complessità con un approccio olistico «trasversale»).</a:t>
            </a:r>
          </a:p>
          <a:p>
            <a:pPr algn="l">
              <a:buClr>
                <a:srgbClr val="FF0000"/>
              </a:buClr>
            </a:pPr>
            <a:endParaRPr lang="it-IT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8163" indent="-538163" algn="l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it-IT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Contagiare i Docenti universitari </a:t>
            </a: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 diversi Corsi integrati (Medicina interna, Cardiologia, Pneumologia, Neurologia, Nefrologia, Psichiatria, ….) coinvolgendo nell’insegnamento </a:t>
            </a:r>
            <a:r>
              <a:rPr lang="it-IT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Esperti non universitari </a:t>
            </a: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 lavorano nei Servizi del Territorio e non solo nell’Ospedale per acuti.</a:t>
            </a:r>
          </a:p>
        </p:txBody>
      </p:sp>
    </p:spTree>
    <p:extLst>
      <p:ext uri="{BB962C8B-B14F-4D97-AF65-F5344CB8AC3E}">
        <p14:creationId xmlns:p14="http://schemas.microsoft.com/office/powerpoint/2010/main" val="2593634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1187624" y="980728"/>
            <a:ext cx="6696744" cy="5040560"/>
          </a:xfrm>
        </p:spPr>
        <p:txBody>
          <a:bodyPr>
            <a:normAutofit/>
          </a:bodyPr>
          <a:lstStyle/>
          <a:p>
            <a:pPr indent="627063" algn="l">
              <a:buClr>
                <a:srgbClr val="FF0000"/>
              </a:buClr>
            </a:pP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Elenco di oltre 50 </a:t>
            </a:r>
            <a:r>
              <a:rPr lang="it-IT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Esperti non universitari </a:t>
            </a: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20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Responsabili </a:t>
            </a:r>
            <a:r>
              <a:rPr lang="it-IT" sz="20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Servizi di Cure palliative domiciliari e residenziali) disponibili a partecipare a seminari «trasversali» nei diversi Corsi integrati.</a:t>
            </a:r>
          </a:p>
          <a:p>
            <a:pPr indent="627063" algn="l">
              <a:buClr>
                <a:srgbClr val="FF0000"/>
              </a:buClr>
            </a:pPr>
            <a:endParaRPr lang="it-IT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627063" algn="l">
              <a:buClr>
                <a:srgbClr val="FF0000"/>
              </a:buClr>
            </a:pP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Necessità di un </a:t>
            </a:r>
            <a:r>
              <a:rPr lang="it-IT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accordo convenzionale </a:t>
            </a: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 consenta il tirocinio professionalizzante nei Servizi pubblici e privati accreditati della Rete di Cure palliative.</a:t>
            </a:r>
          </a:p>
          <a:p>
            <a:pPr indent="627063" algn="l">
              <a:buClr>
                <a:srgbClr val="FF0000"/>
              </a:buClr>
            </a:pPr>
            <a:endParaRPr lang="it-IT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627063" algn="l">
              <a:buClr>
                <a:srgbClr val="FF0000"/>
              </a:buClr>
            </a:pP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 </a:t>
            </a:r>
            <a:r>
              <a:rPr lang="it-IT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Studente</a:t>
            </a: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5°- 6° anno </a:t>
            </a:r>
            <a:r>
              <a:rPr lang="it-IT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esce dalle aule universitarie e va nel Territorio </a:t>
            </a: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dove vivono i Cittadini con i loro bisogni socio-sanitari.</a:t>
            </a:r>
          </a:p>
        </p:txBody>
      </p:sp>
    </p:spTree>
    <p:extLst>
      <p:ext uri="{BB962C8B-B14F-4D97-AF65-F5344CB8AC3E}">
        <p14:creationId xmlns:p14="http://schemas.microsoft.com/office/powerpoint/2010/main" val="2027300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1187624" y="980728"/>
            <a:ext cx="6696744" cy="5040560"/>
          </a:xfrm>
        </p:spPr>
        <p:txBody>
          <a:bodyPr>
            <a:normAutofit/>
          </a:bodyPr>
          <a:lstStyle/>
          <a:p>
            <a:pPr indent="627063" algn="l">
              <a:buClr>
                <a:srgbClr val="FF0000"/>
              </a:buClr>
            </a:pP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Centro Universitario Interdipartimentale per le Cure palliative (presso Cascina Brandezzata) convocherà una riunione per consentire l’ </a:t>
            </a:r>
            <a:r>
              <a:rPr lang="it-IT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accordo convenzionale tra Facoltà di Medicina e Responsabili della Medicina Territoriale </a:t>
            </a: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(Regione, ASL, Comune; RSA, </a:t>
            </a:r>
            <a:r>
              <a:rPr lang="it-IT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Hospice</a:t>
            </a: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MMG; Ordine dei Medici, Collegio </a:t>
            </a:r>
            <a:r>
              <a:rPr lang="it-IT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IPASVi</a:t>
            </a: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it-IT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Vidas</a:t>
            </a: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Responsabili UOCP; </a:t>
            </a:r>
            <a:r>
              <a:rPr lang="it-IT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indent="627063" algn="l">
              <a:buClr>
                <a:srgbClr val="FF0000"/>
              </a:buClr>
            </a:pPr>
            <a:endParaRPr lang="it-IT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627063" algn="l">
              <a:buClr>
                <a:srgbClr val="FF0000"/>
              </a:buClr>
            </a:pP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 riunione saranno invitati la Direzione Affari Legali dell’Università e il COSP (oltre al Rettore, al Preside e ai Direttori dei Dipartimenti universitari di area sanitaria).</a:t>
            </a:r>
          </a:p>
        </p:txBody>
      </p:sp>
    </p:spTree>
    <p:extLst>
      <p:ext uri="{BB962C8B-B14F-4D97-AF65-F5344CB8AC3E}">
        <p14:creationId xmlns:p14="http://schemas.microsoft.com/office/powerpoint/2010/main" val="8136223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</TotalTime>
  <Words>461</Words>
  <Application>Microsoft Office PowerPoint</Application>
  <PresentationFormat>Presentazione su schermo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La Formazione pre-laurea per un approccio palliativo nelle malattie avanzate inguaribili e nelle gravi fragilità psico-fisico-sociali</vt:lpstr>
      <vt:lpstr>Dichiarazione di un gruppo di lavoro della Conferenza dei Presidenti di Corso di Laurea in Medicina e Chirurgia (28-3-13)</vt:lpstr>
      <vt:lpstr>Presentazione standard di PowerPoint</vt:lpstr>
      <vt:lpstr>Presentazione standard di PowerPoint</vt:lpstr>
      <vt:lpstr>Finalità di una formazione per «step»  nel Corso di Laurea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formazione professionalizzante degli Operatori sanitari della Rete di Cure palliative (Gargnano sul Garda, 15-16-17 novembre 2015)</dc:title>
  <dc:creator>Baruzzi Marina Nordiana</dc:creator>
  <cp:lastModifiedBy>Andreoni Bruno</cp:lastModifiedBy>
  <cp:revision>14</cp:revision>
  <dcterms:created xsi:type="dcterms:W3CDTF">2015-11-02T10:40:43Z</dcterms:created>
  <dcterms:modified xsi:type="dcterms:W3CDTF">2015-11-15T04:38:05Z</dcterms:modified>
</cp:coreProperties>
</file>