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86791E3-71B8-4429-ADA0-EB17F2BAD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F6B36ED-92B1-4938-8222-997BEA512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8741039-D662-40AC-B553-5E26E55F3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14BB8F2-D95D-4FEF-A760-D2CB084D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03954A-D70A-4423-A70D-9E5BF81D7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BF69177-CCB8-4286-8873-282D66E3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49C84AD-7C32-4FFC-9424-6E19BCB4C1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546C8F1-D8C2-4EF5-92E9-4677D606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ADCCC7A-119A-4436-991F-A4BA5965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AB5CEB3-8A78-4C70-B5FA-87BAFAF9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195EF-F364-40F9-9D8F-4A72B7EF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3EB6D1B-E39F-4D69-B1C6-A2231B71B4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383446E-D923-4D5F-9407-2480A861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27CC5B8-C084-4A1A-BC81-C58A4DBC8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F485A58-A84E-4A45-82D9-A60635EA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D10AE28-8CE3-4E7A-8B70-033FCD24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9D44C4C-8C38-4608-9193-4E8FF8D86B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0B8B38B-A415-4BD4-8958-0B80FB15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5E0FA45-B79B-40FA-9329-163EE7B3C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4FBAD63-3856-473E-B705-3694E41B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428A821-2DC0-4658-824F-98E77481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01A88AC-CF30-40DC-90DE-CB924658D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8E49682-5B7E-4EB9-96BC-B6BD13DDD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FE58821-42D8-4AD8-9157-251C1C2E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A03EC29-FA89-4982-9146-B38780A57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Immagine 76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8" name="Immagine 77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C62F95E-93B8-418D-A1B3-D1CB9A0F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28ABFE8-9C11-4351-9EC7-EE6DBC36D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A99F18F-63BB-4D7C-BCED-D8BBCB6C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F7DB201-07D2-44B5-B115-B7BC13A83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ED070F8-43E3-4F9D-9787-31217C77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6" name="Immagine 115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7" name="Immagine 116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50709AC-9B81-4124-8A84-3D1FEE5C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C8E0506-9598-4010-B604-32C731D5EF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A7621ED-B004-46B0-B2DA-B1B8DCB6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284DD63-2B37-47FD-8F7C-CD968FBA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22D1C2E-E5AE-4D01-849B-DAF444E1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D3BB6A3-3A32-4131-840C-151E660B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5F59A89-2E70-40D4-8CAD-259C238746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7E31B48-70C9-4482-B3E9-F626D2C9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A6DCA5C-C395-4576-B425-33A2C07A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D50B88D-5880-4EF0-830B-13448ECD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2CF57A-5BBE-455A-B6D4-07F9C035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E8F82709-54ED-4FFC-89CA-8A0B03D67B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BA5C13C-0363-4E1A-A989-13A36A85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4D788D7-1088-4A8F-9009-AA4DFA55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C4E178-7678-4ECE-93C2-9D4FA1D4A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F5578A5-C987-4A15-BBE2-013F943D2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3C3B009-1D82-414F-9F5C-A92EAF7EE8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7B53BD-0B8C-40CB-B7C1-39A6AA29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70313DD-5FC5-48FC-BC44-4B84DBCDF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5F3B95BD-476F-4CAA-9B18-BF568CB2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E6DF9FF-1EC6-4B14-A8EA-C514825D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AF1C6C4-CA54-4E8C-9CCE-9DAFC20610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6058D85-94B5-422F-A4EB-2ED904B9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36A2896-3A1C-4A94-85C6-B98355C2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74E96E4-4F3C-4A7D-9124-F8A5F478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6D55B93-A8C2-461C-9359-D57B932C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631EEE6-93B5-4D90-A99C-2C83A0EC7F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AEF9DF6-7518-4806-A635-04E65F2E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B62B9CF-EB20-4131-AFA9-0ECD758FD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557C98-4B93-4A4D-9CAD-F82E9282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6F71D6ED-5CBD-4D83-99D1-849A8E39D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64FB7F17-FDC0-4065-B6A0-9849B3A7E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34112C3-921A-45DE-B68B-1EC07A3FCC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2D7A-74CE-4EA2-B7D4-7D0566E78AA3}" type="datetimeFigureOut">
              <a:rPr lang="it-IT" smtClean="0"/>
              <a:pPr/>
              <a:t>22/04/2018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4472C95-30FD-4BDD-8065-082CD5A7C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2845B79-143C-4256-8991-493D21597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1636-E8C7-42A6-8F61-CF0CCA835E3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9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it-IT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18/04/18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4E1396F-C826-4927-ABA2-99FB22E774D7}" type="slidenum">
              <a:rPr lang="it-IT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‹N›</a:t>
            </a:fld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spc="-1">
                <a:latin typeface="Calibri"/>
              </a:rPr>
              <a:t>Fai clic per modificare il formato del testo del titolo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pc="-1">
                <a:latin typeface="Calibri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400" spc="-1">
                <a:latin typeface="Calibri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Calibri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spc="-1">
                <a:latin typeface="Calibri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Calibri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Calibri"/>
              </a:rPr>
              <a:t>Sesto livello struttura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spc="-1">
                <a:latin typeface="Calibri"/>
              </a:rPr>
              <a:t>Settimo livello struttura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lo stile del titolo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Fai clic per modificare il formato del testo della struttura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 struttura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 struttura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 struttura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 struttura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Sesto livello struttura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Settimo livello strutturaFare clic per modificare stili del testo dello schema</a:t>
            </a:r>
            <a:endParaRPr/>
          </a:p>
          <a:p>
            <a:pPr marL="743040" lvl="1" indent="-285480">
              <a:lnSpc>
                <a:spcPct val="100000"/>
              </a:lnSpc>
              <a:buFont typeface="Arial"/>
              <a:buChar char="–"/>
            </a:pPr>
            <a:r>
              <a:rPr lang="it-IT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/>
          </a:p>
          <a:p>
            <a:pPr marL="1143000" lvl="2" indent="-228240">
              <a:lnSpc>
                <a:spcPct val="100000"/>
              </a:lnSpc>
              <a:buFont typeface="Arial"/>
              <a:buChar char="•"/>
            </a:pPr>
            <a:r>
              <a:rPr lang="it-IT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/>
          </a:p>
          <a:p>
            <a:pPr marL="1600200" lvl="3" indent="-228240">
              <a:lnSpc>
                <a:spcPct val="100000"/>
              </a:lnSpc>
              <a:buFont typeface="Arial"/>
              <a:buChar char="–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/>
          </a:p>
          <a:p>
            <a:pPr marL="2057400" lvl="4" indent="-228240">
              <a:lnSpc>
                <a:spcPct val="100000"/>
              </a:lnSpc>
              <a:buFont typeface="Arial"/>
              <a:buChar char="»"/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it-IT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18/04/18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D0F606C-0A3A-4440-948C-A030783ED3AC}" type="slidenum">
              <a:rPr lang="it-IT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75920" y="3869640"/>
            <a:ext cx="8424720" cy="1656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800" dirty="0"/>
              <a:t>Patrizia </a:t>
            </a:r>
            <a:r>
              <a:rPr lang="it-IT" sz="2800" dirty="0" err="1"/>
              <a:t>Bertolaia</a:t>
            </a:r>
            <a:endParaRPr lang="it-IT" sz="2800" dirty="0"/>
          </a:p>
          <a:p>
            <a:pPr algn="ctr">
              <a:lnSpc>
                <a:spcPct val="100000"/>
              </a:lnSpc>
            </a:pPr>
            <a:r>
              <a:rPr lang="it-IT" sz="2800" dirty="0"/>
              <a:t>Gabriella Rosso</a:t>
            </a:r>
            <a:endParaRPr sz="2800" dirty="0"/>
          </a:p>
        </p:txBody>
      </p:sp>
      <p:sp>
        <p:nvSpPr>
          <p:cNvPr id="119" name="TextShape 2"/>
          <p:cNvSpPr txBox="1"/>
          <p:nvPr/>
        </p:nvSpPr>
        <p:spPr>
          <a:xfrm>
            <a:off x="4860000" y="5445360"/>
            <a:ext cx="3808080" cy="647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/>
          </a:p>
        </p:txBody>
      </p:sp>
      <p:pic>
        <p:nvPicPr>
          <p:cNvPr id="120" name="Picture 3"/>
          <p:cNvPicPr/>
          <p:nvPr/>
        </p:nvPicPr>
        <p:blipFill>
          <a:blip r:embed="rId2" cstate="print"/>
          <a:stretch/>
        </p:blipFill>
        <p:spPr>
          <a:xfrm>
            <a:off x="2915640" y="398880"/>
            <a:ext cx="3709440" cy="647640"/>
          </a:xfrm>
          <a:prstGeom prst="rect">
            <a:avLst/>
          </a:prstGeom>
          <a:ln>
            <a:noFill/>
          </a:ln>
        </p:spPr>
      </p:pic>
      <p:sp>
        <p:nvSpPr>
          <p:cNvPr id="121" name="CustomShape 3"/>
          <p:cNvSpPr/>
          <p:nvPr/>
        </p:nvSpPr>
        <p:spPr>
          <a:xfrm>
            <a:off x="864000" y="1683026"/>
            <a:ext cx="7920360" cy="2305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RETE TERRITORIALE DEI SERVIZI SOCIO ASSISTENZIALI </a:t>
            </a:r>
            <a:endParaRPr sz="4000" dirty="0"/>
          </a:p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 LA CONTINUITA' ASSISTENZIALE</a:t>
            </a:r>
            <a:endParaRPr sz="4000"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067280" y="108000"/>
            <a:ext cx="4752720" cy="44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300" b="1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Gli attori e i ruoli del nuovo sistema</a:t>
            </a:r>
            <a:endParaRPr/>
          </a:p>
        </p:txBody>
      </p:sp>
      <p:sp>
        <p:nvSpPr>
          <p:cNvPr id="166" name="CustomShape 2"/>
          <p:cNvSpPr/>
          <p:nvPr/>
        </p:nvSpPr>
        <p:spPr>
          <a:xfrm>
            <a:off x="2565360" y="1125360"/>
            <a:ext cx="6254280" cy="570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</a:t>
            </a: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MMG</a:t>
            </a: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per candidarsi a diventare </a:t>
            </a: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GESTORE</a:t>
            </a: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deve organizzarsi in forme associative quali società di servizio, cooperative, ecc.</a:t>
            </a: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MMG che non intende svolgere direttamente la funzione di soggetto gestore può partecipare, singolarmente, alla modalità di presa in carico dei propri assistiti cronici con una funzione di </a:t>
            </a: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CO-GESTORE</a:t>
            </a: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ovvero in collaborazione con altri soggetti gestori.</a:t>
            </a:r>
            <a:endParaRPr/>
          </a:p>
          <a:p>
            <a:pPr marL="108000" algn="just">
              <a:lnSpc>
                <a:spcPct val="100000"/>
              </a:lnSpc>
            </a:pP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soggetto che si propone come gestore deve assicurare, a regime, tutte le prestazioni contenute nei set di riferimento. Può farlo in proprio (cioè con la propria organizzazione), oppure anche mediante l'avvalimento di soggetti terzi.</a:t>
            </a: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Questi partner, definiti EROGATORI, possono essere:</a:t>
            </a: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strutture erogatrici (case di cura, unità d'offerta sociosanitaria, strutture ambulatoriali extraospedaliere) accreditate e contrattualizzate per le quali il valorizzato delle prestazioni rese a favore dei cronici concorre al budget già negoziato;</a:t>
            </a: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strutture accreditate ma non a contratto che vengono contrattualizzate dall'ATS per l'erogazione delle sole prestazioni di cui il gestore si avvale sottoscrivendo un contratto di scopo e i pagamenti per le prestazioni sono effettuati sempre e solo dall'ATS.</a:t>
            </a:r>
            <a:endParaRPr/>
          </a:p>
          <a:p>
            <a:pPr marL="108000" algn="just">
              <a:lnSpc>
                <a:spcPct val="100000"/>
              </a:lnSpc>
            </a:pPr>
            <a:endParaRPr/>
          </a:p>
        </p:txBody>
      </p:sp>
      <p:sp>
        <p:nvSpPr>
          <p:cNvPr id="167" name="CustomShape 3"/>
          <p:cNvSpPr/>
          <p:nvPr/>
        </p:nvSpPr>
        <p:spPr>
          <a:xfrm>
            <a:off x="179280" y="1125360"/>
            <a:ext cx="2385720" cy="1655280"/>
          </a:xfrm>
          <a:prstGeom prst="rect">
            <a:avLst/>
          </a:prstGeom>
          <a:solidFill>
            <a:srgbClr val="008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MMG</a:t>
            </a:r>
            <a:r>
              <a:rPr lang="it-IT" sz="2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GESTORE 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CO-GESTORE</a:t>
            </a:r>
            <a:endParaRPr/>
          </a:p>
        </p:txBody>
      </p:sp>
      <p:sp>
        <p:nvSpPr>
          <p:cNvPr id="168" name="CustomShape 4"/>
          <p:cNvSpPr/>
          <p:nvPr/>
        </p:nvSpPr>
        <p:spPr>
          <a:xfrm>
            <a:off x="179280" y="3068640"/>
            <a:ext cx="2385720" cy="3600000"/>
          </a:xfrm>
          <a:prstGeom prst="rect">
            <a:avLst/>
          </a:prstGeom>
          <a:solidFill>
            <a:srgbClr val="008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4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EROGATORE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ED01EBF-BC86-4AF6-A3B8-E462575C3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 B1(a favore di persone con disabilità gravissima)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93280BF-22A7-4D60-8E39-7323E4AF386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0574" y="1856311"/>
            <a:ext cx="8229240" cy="397728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Persone al domicilio in condizioni di disabilità gravissima:</a:t>
            </a:r>
          </a:p>
          <a:p>
            <a:pPr marL="0" indent="0" algn="just">
              <a:buNone/>
            </a:pPr>
            <a:r>
              <a:rPr lang="it-IT" sz="2800" dirty="0"/>
              <a:t>Con indennità di accompagnamento</a:t>
            </a:r>
          </a:p>
          <a:p>
            <a:pPr marL="0" indent="0" algn="just">
              <a:buNone/>
            </a:pPr>
            <a:r>
              <a:rPr lang="it-IT" sz="2800" dirty="0"/>
              <a:t>Definite non autosufficienti ai sensi del DPCM n 159/2013.</a:t>
            </a:r>
          </a:p>
          <a:p>
            <a:pPr marL="0" indent="0" algn="just">
              <a:buNone/>
            </a:pPr>
            <a:r>
              <a:rPr lang="it-IT" sz="2800" dirty="0"/>
              <a:t>Le persone di cui sopra con accertamento ancora in corso possono accedere se:</a:t>
            </a:r>
          </a:p>
          <a:p>
            <a:pPr marL="0" indent="0" algn="just">
              <a:buNone/>
            </a:pPr>
            <a:r>
              <a:rPr lang="it-IT" sz="2800" dirty="0"/>
              <a:t>Di qualsiasi età, in queste condizioni:</a:t>
            </a:r>
          </a:p>
          <a:p>
            <a:pPr marL="0" indent="0" algn="just">
              <a:buNone/>
            </a:pPr>
            <a:r>
              <a:rPr lang="it-IT" sz="2800" dirty="0"/>
              <a:t>Persone in condizioni di coma , stato vegetativo, minima coscienza</a:t>
            </a:r>
          </a:p>
        </p:txBody>
      </p:sp>
    </p:spTree>
    <p:extLst>
      <p:ext uri="{BB962C8B-B14F-4D97-AF65-F5344CB8AC3E}">
        <p14:creationId xmlns:p14="http://schemas.microsoft.com/office/powerpoint/2010/main" xmlns="" val="335128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>
            <a:extLst>
              <a:ext uri="{FF2B5EF4-FFF2-40B4-BE49-F238E27FC236}">
                <a16:creationId xmlns:a16="http://schemas.microsoft.com/office/drawing/2014/main" xmlns="" id="{661C738D-58C2-480A-A6E6-C6B23824337F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it-IT" dirty="0"/>
              <a:t>Persone dipendenti da ventilazione meccanica assistita o non invasiva continuativa.</a:t>
            </a:r>
          </a:p>
          <a:p>
            <a:r>
              <a:rPr lang="it-IT" dirty="0"/>
              <a:t>Persone con grave stato di demenza con un punteggio sulla scala CDRS &gt;=4</a:t>
            </a:r>
          </a:p>
          <a:p>
            <a:r>
              <a:rPr lang="it-IT" dirty="0"/>
              <a:t>Persone con lesioni spinali fra C0/C5 di qualsiasi natura.</a:t>
            </a:r>
          </a:p>
          <a:p>
            <a:r>
              <a:rPr lang="it-IT" dirty="0"/>
              <a:t>Persone con gravissima compromissione motoria da patologia muscolare o neurologica (valutazione attraverso punteggio apposite scale).</a:t>
            </a:r>
          </a:p>
          <a:p>
            <a:r>
              <a:rPr lang="it-IT" dirty="0"/>
              <a:t>Persone con deprivazione sensoriale complessa (visiva e uditiva)</a:t>
            </a:r>
          </a:p>
        </p:txBody>
      </p:sp>
    </p:spTree>
    <p:extLst>
      <p:ext uri="{BB962C8B-B14F-4D97-AF65-F5344CB8AC3E}">
        <p14:creationId xmlns:p14="http://schemas.microsoft.com/office/powerpoint/2010/main" xmlns="" val="198832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53DFF690-2F0D-4B2E-B08A-AB9836CACFD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941670"/>
          </a:xfrm>
        </p:spPr>
        <p:txBody>
          <a:bodyPr/>
          <a:lstStyle/>
          <a:p>
            <a:r>
              <a:rPr lang="it-IT" dirty="0"/>
              <a:t>Persone con gravissima disabilità comportamentale dello spettro autistico ascritta al livello 3 del DSM-5</a:t>
            </a:r>
          </a:p>
          <a:p>
            <a:r>
              <a:rPr lang="it-IT" dirty="0"/>
              <a:t>Ogni altra persona in dipendenza vitale che necessiti di assistenza continuativa e monitoraggio nelle 24 ore,7 giorni su 7 per bisogni complessi derivanti dalle gravi condizioni psicofisiche.</a:t>
            </a:r>
          </a:p>
          <a:p>
            <a:r>
              <a:rPr lang="it-IT" dirty="0"/>
              <a:t>Per tutte le persone con disabilità gravissima la valutazione dev’essere multidimensionale, contempla anche la valutazione sociale-condizione familiare ,abitativa e ambientale –effettuata con modalità integrata tra ASST e </a:t>
            </a:r>
            <a:r>
              <a:rPr lang="it-IT" dirty="0" err="1"/>
              <a:t>Comuni,secondo</a:t>
            </a:r>
            <a:r>
              <a:rPr lang="it-IT" dirty="0"/>
              <a:t> protocolli operativi  definiti. </a:t>
            </a:r>
          </a:p>
        </p:txBody>
      </p:sp>
    </p:spTree>
    <p:extLst>
      <p:ext uri="{BB962C8B-B14F-4D97-AF65-F5344CB8AC3E}">
        <p14:creationId xmlns:p14="http://schemas.microsoft.com/office/powerpoint/2010/main" xmlns="" val="198238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xmlns="" id="{4D8F3279-B361-477C-94F3-CEAE024B7BA3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it-IT" dirty="0"/>
              <a:t>Misura B1-</a:t>
            </a:r>
          </a:p>
          <a:p>
            <a:r>
              <a:rPr lang="it-IT" dirty="0"/>
              <a:t>Buono mensile FNA di euro 1.000 erogato per compensare prestazioni sociali assicurate dal care </a:t>
            </a:r>
            <a:r>
              <a:rPr lang="it-IT" dirty="0" err="1"/>
              <a:t>giver</a:t>
            </a:r>
            <a:r>
              <a:rPr lang="it-IT" dirty="0"/>
              <a:t> e/o assistente familiare impiegato con regolare contratto.</a:t>
            </a:r>
          </a:p>
          <a:p>
            <a:r>
              <a:rPr lang="it-IT" dirty="0"/>
              <a:t>VCH di 360 euro a favore di persone adulte secondo quanto stabilito dalla UVM.</a:t>
            </a:r>
          </a:p>
          <a:p>
            <a:r>
              <a:rPr lang="it-IT" dirty="0"/>
              <a:t>500 euro per i minori per la realizzazione di progetti per il miglioramento della qualità della vita.</a:t>
            </a:r>
          </a:p>
          <a:p>
            <a:r>
              <a:rPr lang="it-IT" dirty="0"/>
              <a:t>Buono mensile di 500 euro per alleggerire il carico assistenziale del care </a:t>
            </a:r>
            <a:r>
              <a:rPr lang="it-IT" dirty="0" err="1"/>
              <a:t>giver</a:t>
            </a:r>
            <a:r>
              <a:rPr lang="it-IT" dirty="0"/>
              <a:t> familiare.</a:t>
            </a:r>
          </a:p>
        </p:txBody>
      </p:sp>
    </p:spTree>
    <p:extLst>
      <p:ext uri="{BB962C8B-B14F-4D97-AF65-F5344CB8AC3E}">
        <p14:creationId xmlns:p14="http://schemas.microsoft.com/office/powerpoint/2010/main" xmlns="" val="238028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xmlns="" id="{B5F20AEF-D073-4710-8637-4288CE9F95ED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it-IT" dirty="0"/>
              <a:t>MISURA B2 A favore delle persone con disabilità grave o comunque in condizione di non autosufficienza.</a:t>
            </a:r>
          </a:p>
          <a:p>
            <a:r>
              <a:rPr lang="it-IT" dirty="0"/>
              <a:t>Si concretizza con interventi di sostegno e supporto alla persona e alla sua famiglia per garantire una piena possibilità di permanenza della persona fragile al proprio domicilio e contesto di vita.</a:t>
            </a:r>
          </a:p>
          <a:p>
            <a:r>
              <a:rPr lang="it-IT" dirty="0"/>
              <a:t>E’ attuata dagli ambiti territoriali in accordo con l’ASST competente.</a:t>
            </a:r>
          </a:p>
        </p:txBody>
      </p:sp>
    </p:spTree>
    <p:extLst>
      <p:ext uri="{BB962C8B-B14F-4D97-AF65-F5344CB8AC3E}">
        <p14:creationId xmlns:p14="http://schemas.microsoft.com/office/powerpoint/2010/main" xmlns="" val="336758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xmlns="" id="{A86D3048-44C6-467A-AB78-8594EEB8722A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it-IT" dirty="0"/>
              <a:t>Destinatari della Misura B2 con i seguenti requisiti:</a:t>
            </a:r>
          </a:p>
          <a:p>
            <a:r>
              <a:rPr lang="it-IT" dirty="0"/>
              <a:t>Qualsiasi età, al domicilio, con gravi limitazioni dell’autosufficienza.</a:t>
            </a:r>
          </a:p>
          <a:p>
            <a:r>
              <a:rPr lang="it-IT" dirty="0"/>
              <a:t>Condizioni di disabilità accertata con indennità di accompagnamento e legge 104/1992</a:t>
            </a:r>
          </a:p>
          <a:p>
            <a:r>
              <a:rPr lang="it-IT" dirty="0"/>
              <a:t>Valore ISEE come definito dai regolamenti degli Ambiti territoriali/ Comuni. Nel caso di progetti di vita indipendente il valore ISEE è di =&lt; di 20.000 euro.</a:t>
            </a:r>
          </a:p>
          <a:p>
            <a:r>
              <a:rPr lang="it-IT" dirty="0"/>
              <a:t>Presenza di Progetto individuale di Assistenza.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76198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xmlns="" id="{219611DC-68F2-493B-8ECA-40E252C71053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4000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xmlns="" val="321298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2458440" y="1196640"/>
            <a:ext cx="3888000" cy="1872000"/>
          </a:xfrm>
          <a:prstGeom prst="flowChartDecision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REGIONE LOMBARDIA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793080" y="3933000"/>
            <a:ext cx="3260520" cy="1756080"/>
          </a:xfrm>
          <a:prstGeom prst="rect">
            <a:avLst/>
          </a:prstGeom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ASL - Azienda Socio sanitaria Locale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Servizi territoriali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Funzioni di monitoraggio controllo e verifica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4" name="CustomShape 3"/>
          <p:cNvSpPr/>
          <p:nvPr/>
        </p:nvSpPr>
        <p:spPr>
          <a:xfrm>
            <a:off x="5076000" y="3933000"/>
            <a:ext cx="2376000" cy="1007640"/>
          </a:xfrm>
          <a:prstGeom prst="rect">
            <a:avLst/>
          </a:prstGeom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AO - Azienda  Ospedaliera</a:t>
            </a:r>
            <a:endParaRPr/>
          </a:p>
        </p:txBody>
      </p:sp>
      <p:sp>
        <p:nvSpPr>
          <p:cNvPr id="125" name="CustomShape 4"/>
          <p:cNvSpPr/>
          <p:nvPr/>
        </p:nvSpPr>
        <p:spPr>
          <a:xfrm flipH="1">
            <a:off x="2423160" y="2565000"/>
            <a:ext cx="878760" cy="1196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5"/>
          <p:cNvSpPr/>
          <p:nvPr/>
        </p:nvSpPr>
        <p:spPr>
          <a:xfrm>
            <a:off x="5359680" y="2637000"/>
            <a:ext cx="795960" cy="1124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6"/>
          <p:cNvSpPr/>
          <p:nvPr/>
        </p:nvSpPr>
        <p:spPr>
          <a:xfrm>
            <a:off x="683640" y="332640"/>
            <a:ext cx="7992360" cy="577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PRIMA  DELLA RIFORMA</a:t>
            </a:r>
            <a:endParaRPr/>
          </a:p>
        </p:txBody>
      </p:sp>
      <p:sp>
        <p:nvSpPr>
          <p:cNvPr id="128" name="CustomShape 7"/>
          <p:cNvSpPr/>
          <p:nvPr/>
        </p:nvSpPr>
        <p:spPr>
          <a:xfrm>
            <a:off x="251640" y="188640"/>
            <a:ext cx="8568720" cy="863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PRIMA DELLA RIFORMA</a:t>
            </a:r>
            <a:endParaRPr/>
          </a:p>
        </p:txBody>
      </p:sp>
      <p:pic>
        <p:nvPicPr>
          <p:cNvPr id="129" name="Picture 3"/>
          <p:cNvPicPr/>
          <p:nvPr/>
        </p:nvPicPr>
        <p:blipFill>
          <a:blip r:embed="rId2" cstate="print"/>
          <a:stretch/>
        </p:blipFill>
        <p:spPr>
          <a:xfrm>
            <a:off x="251640" y="336960"/>
            <a:ext cx="2504880" cy="437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166760" y="4437000"/>
            <a:ext cx="6552360" cy="2016000"/>
          </a:xfrm>
          <a:prstGeom prst="rect">
            <a:avLst/>
          </a:prstGeom>
          <a:ln>
            <a:solidFill>
              <a:srgbClr val="98B855"/>
            </a:solidFill>
            <a:rou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2526480" y="1191600"/>
            <a:ext cx="3850200" cy="1049760"/>
          </a:xfrm>
          <a:prstGeom prst="flowChartDecision">
            <a:avLst/>
          </a:prstGeom>
          <a:ln>
            <a:solidFill>
              <a:srgbClr val="4A7EBB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REGIONE LOMBARDIA</a:t>
            </a:r>
            <a:endParaRPr/>
          </a:p>
        </p:txBody>
      </p:sp>
      <p:sp>
        <p:nvSpPr>
          <p:cNvPr id="132" name="CustomShape 3"/>
          <p:cNvSpPr/>
          <p:nvPr/>
        </p:nvSpPr>
        <p:spPr>
          <a:xfrm>
            <a:off x="1202760" y="2565000"/>
            <a:ext cx="6480360" cy="1477800"/>
          </a:xfrm>
          <a:prstGeom prst="rect">
            <a:avLst/>
          </a:prstGeo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AGENZIA di TUTELA della  SALUTE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(ATS)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Articolazione amministrativa  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Funzioni di monitoraggio controllo e verifica</a:t>
            </a:r>
            <a:endParaRPr/>
          </a:p>
        </p:txBody>
      </p:sp>
      <p:sp>
        <p:nvSpPr>
          <p:cNvPr id="133" name="CustomShape 4"/>
          <p:cNvSpPr/>
          <p:nvPr/>
        </p:nvSpPr>
        <p:spPr>
          <a:xfrm>
            <a:off x="5793120" y="5626080"/>
            <a:ext cx="1883160" cy="789480"/>
          </a:xfrm>
          <a:prstGeom prst="rect">
            <a:avLst/>
          </a:prstGeom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Presidio ospedaliero</a:t>
            </a:r>
            <a:endParaRPr/>
          </a:p>
        </p:txBody>
      </p:sp>
      <p:sp>
        <p:nvSpPr>
          <p:cNvPr id="134" name="CustomShape 5"/>
          <p:cNvSpPr/>
          <p:nvPr/>
        </p:nvSpPr>
        <p:spPr>
          <a:xfrm>
            <a:off x="4443120" y="2260440"/>
            <a:ext cx="360" cy="275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6"/>
          <p:cNvSpPr/>
          <p:nvPr/>
        </p:nvSpPr>
        <p:spPr>
          <a:xfrm flipH="1">
            <a:off x="4459680" y="4005000"/>
            <a:ext cx="360" cy="40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7"/>
          <p:cNvSpPr/>
          <p:nvPr/>
        </p:nvSpPr>
        <p:spPr>
          <a:xfrm>
            <a:off x="683640" y="332640"/>
            <a:ext cx="7992360" cy="577800"/>
          </a:xfrm>
          <a:prstGeom prst="rect">
            <a:avLst/>
          </a:prstGeom>
          <a:ln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DOPO  LA RIFORMA</a:t>
            </a:r>
            <a:endParaRPr/>
          </a:p>
        </p:txBody>
      </p:sp>
      <p:sp>
        <p:nvSpPr>
          <p:cNvPr id="137" name="CustomShape 8"/>
          <p:cNvSpPr/>
          <p:nvPr/>
        </p:nvSpPr>
        <p:spPr>
          <a:xfrm>
            <a:off x="1202760" y="5626080"/>
            <a:ext cx="2520000" cy="788400"/>
          </a:xfrm>
          <a:prstGeom prst="rect">
            <a:avLst/>
          </a:prstGeom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Servizi territoriali e il loro governo</a:t>
            </a:r>
            <a:endParaRPr/>
          </a:p>
        </p:txBody>
      </p:sp>
      <p:sp>
        <p:nvSpPr>
          <p:cNvPr id="138" name="CustomShape 9"/>
          <p:cNvSpPr/>
          <p:nvPr/>
        </p:nvSpPr>
        <p:spPr>
          <a:xfrm>
            <a:off x="1802160" y="4581000"/>
            <a:ext cx="528156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ASST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Aziende Socio Sanitarie Territoriali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0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Articolazione erogativa</a:t>
            </a:r>
            <a:endParaRPr/>
          </a:p>
        </p:txBody>
      </p:sp>
      <p:sp>
        <p:nvSpPr>
          <p:cNvPr id="139" name="CustomShape 10"/>
          <p:cNvSpPr/>
          <p:nvPr/>
        </p:nvSpPr>
        <p:spPr>
          <a:xfrm>
            <a:off x="251640" y="188640"/>
            <a:ext cx="8568720" cy="863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DOPO LA RIFORMA</a:t>
            </a:r>
            <a:endParaRPr/>
          </a:p>
        </p:txBody>
      </p:sp>
      <p:pic>
        <p:nvPicPr>
          <p:cNvPr id="140" name="Picture 3"/>
          <p:cNvPicPr/>
          <p:nvPr/>
        </p:nvPicPr>
        <p:blipFill>
          <a:blip r:embed="rId2" cstate="print"/>
          <a:stretch/>
        </p:blipFill>
        <p:spPr>
          <a:xfrm>
            <a:off x="323640" y="336960"/>
            <a:ext cx="2504880" cy="499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251640" y="188640"/>
            <a:ext cx="8568720" cy="863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800" b="1" strike="noStrike" cap="all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PROGETTO  milano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395640" y="2205000"/>
            <a:ext cx="8208720" cy="360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Picture 2"/>
          <p:cNvPicPr/>
          <p:nvPr/>
        </p:nvPicPr>
        <p:blipFill>
          <a:blip r:embed="rId2" cstate="print"/>
          <a:stretch/>
        </p:blipFill>
        <p:spPr>
          <a:xfrm>
            <a:off x="1225800" y="1752840"/>
            <a:ext cx="6620040" cy="4680000"/>
          </a:xfrm>
          <a:prstGeom prst="rect">
            <a:avLst/>
          </a:prstGeom>
          <a:ln>
            <a:noFill/>
          </a:ln>
        </p:spPr>
      </p:pic>
      <p:pic>
        <p:nvPicPr>
          <p:cNvPr id="144" name="Picture 2"/>
          <p:cNvPicPr/>
          <p:nvPr/>
        </p:nvPicPr>
        <p:blipFill>
          <a:blip r:embed="rId3" cstate="print"/>
          <a:stretch/>
        </p:blipFill>
        <p:spPr>
          <a:xfrm>
            <a:off x="6911640" y="1445760"/>
            <a:ext cx="1869120" cy="1315080"/>
          </a:xfrm>
          <a:prstGeom prst="rect">
            <a:avLst/>
          </a:prstGeom>
          <a:ln w="9360">
            <a:solidFill>
              <a:schemeClr val="tx1"/>
            </a:solidFill>
            <a:miter/>
          </a:ln>
        </p:spPr>
      </p:pic>
      <p:sp>
        <p:nvSpPr>
          <p:cNvPr id="145" name="CustomShape 3"/>
          <p:cNvSpPr/>
          <p:nvPr/>
        </p:nvSpPr>
        <p:spPr>
          <a:xfrm>
            <a:off x="2746440" y="2548800"/>
            <a:ext cx="1467720" cy="129564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4"/>
          <p:cNvSpPr/>
          <p:nvPr/>
        </p:nvSpPr>
        <p:spPr>
          <a:xfrm flipH="1">
            <a:off x="4212000" y="1917000"/>
            <a:ext cx="2699280" cy="86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pic>
        <p:nvPicPr>
          <p:cNvPr id="147" name="Picture 3"/>
          <p:cNvPicPr/>
          <p:nvPr/>
        </p:nvPicPr>
        <p:blipFill>
          <a:blip r:embed="rId4" cstate="print"/>
          <a:stretch/>
        </p:blipFill>
        <p:spPr>
          <a:xfrm>
            <a:off x="251640" y="336960"/>
            <a:ext cx="2504880" cy="437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Picture 3"/>
          <p:cNvPicPr/>
          <p:nvPr/>
        </p:nvPicPr>
        <p:blipFill>
          <a:blip r:embed="rId2" cstate="print"/>
          <a:stretch/>
        </p:blipFill>
        <p:spPr>
          <a:xfrm>
            <a:off x="2411640" y="476640"/>
            <a:ext cx="3915360" cy="683640"/>
          </a:xfrm>
          <a:prstGeom prst="rect">
            <a:avLst/>
          </a:prstGeom>
          <a:ln>
            <a:noFill/>
          </a:ln>
        </p:spPr>
      </p:pic>
      <p:graphicFrame>
        <p:nvGraphicFramePr>
          <p:cNvPr id="149" name="Table 1"/>
          <p:cNvGraphicFramePr/>
          <p:nvPr/>
        </p:nvGraphicFramePr>
        <p:xfrm>
          <a:off x="1043640" y="1628640"/>
          <a:ext cx="7200360" cy="4248000"/>
        </p:xfrm>
        <a:graphic>
          <a:graphicData uri="http://schemas.openxmlformats.org/drawingml/2006/table">
            <a:tbl>
              <a:tblPr/>
              <a:tblGrid>
                <a:gridCol w="1098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26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COSA PREVEDE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CHI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7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000" b="1" u="sng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ADI -  H</a:t>
                      </a:r>
                      <a:r>
                        <a:rPr lang="it-IT" sz="2000" b="1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it-IT" sz="1400" b="1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Erogazione dell’ADI secondo i Profili di cura ordinari 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Pz. con  necessità infermieristiche, e/o riabilitative.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Bassa e media complessità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000" b="1" u="sng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ADI PPA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Incontro pre-dimissione in reparto con la presenza dell’EG che seguirà poi il  pz. a domicilio</a:t>
                      </a:r>
                      <a:endParaRPr/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Un  numero di accessi a domicilio </a:t>
                      </a:r>
                      <a:endParaRPr/>
                    </a:p>
                    <a:p>
                      <a:pPr marL="355680" indent="-355320">
                        <a:lnSpc>
                          <a:spcPct val="115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       ≥ a 26 in 15 giorni con </a:t>
                      </a:r>
                      <a:r>
                        <a:rPr lang="it-IT" sz="1400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necessità                    prevalentemente infermieristiche</a:t>
                      </a:r>
                      <a:endParaRPr/>
                    </a:p>
                    <a:p>
                      <a:pPr marL="457200" indent="-355320">
                        <a:lnSpc>
                          <a:spcPct val="115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Primo accesso a domicilio nella giornata di dimissione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Pazienti “complessi”</a:t>
                      </a: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in termini assistenziali ovvero  casi nei quali, siano necessari accessi giornalieri  multipli per la co-presenza di più patologie e/o di più dimensioni compromesse. 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3"/>
          <p:cNvPicPr/>
          <p:nvPr/>
        </p:nvPicPr>
        <p:blipFill>
          <a:blip r:embed="rId2" cstate="print"/>
          <a:stretch/>
        </p:blipFill>
        <p:spPr>
          <a:xfrm>
            <a:off x="2411640" y="476640"/>
            <a:ext cx="3915360" cy="683640"/>
          </a:xfrm>
          <a:prstGeom prst="rect">
            <a:avLst/>
          </a:prstGeom>
          <a:ln>
            <a:noFill/>
          </a:ln>
        </p:spPr>
      </p:pic>
      <p:graphicFrame>
        <p:nvGraphicFramePr>
          <p:cNvPr id="151" name="Table 1"/>
          <p:cNvGraphicFramePr/>
          <p:nvPr/>
        </p:nvGraphicFramePr>
        <p:xfrm>
          <a:off x="1043640" y="1628640"/>
          <a:ext cx="7200360" cy="4925496"/>
        </p:xfrm>
        <a:graphic>
          <a:graphicData uri="http://schemas.openxmlformats.org/drawingml/2006/table">
            <a:tbl>
              <a:tblPr/>
              <a:tblGrid>
                <a:gridCol w="1098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26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COSA PREVEDE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CHI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7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000" b="1" u="sng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ADI - VCH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Erogazione dell’ADI secondo i Profili di cura ordinari 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Persone con  necessità infermieristiche, e/o riabilitative.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Bassa e media complessità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9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2000" b="1" u="sng" strike="noStrike" spc="-1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ADI CP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Segnalazione attraverso dimissione protetta dalla struttura di ricovero-medico specialista- MMG/PLS-servizi sociali/distrettuali-accesso diretto.</a:t>
                      </a:r>
                      <a:endParaRPr/>
                    </a:p>
                    <a:p>
                      <a:pPr marL="457200">
                        <a:lnSpc>
                          <a:spcPct val="115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Interventi programmati in base al PAI, secondo un livello di intensità assistenziale base o specialistico/supporto consulenziale all'interno delle RSA </a:t>
                      </a:r>
                      <a:endParaRPr/>
                    </a:p>
                    <a:p>
                      <a:pPr marL="457200" indent="-355320">
                        <a:lnSpc>
                          <a:spcPct val="115000"/>
                        </a:lnSpc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 </a:t>
                      </a:r>
                      <a:endParaRPr/>
                    </a:p>
                    <a:p>
                      <a:pPr marL="343080" indent="-342720">
                        <a:lnSpc>
                          <a:spcPct val="115000"/>
                        </a:lnSpc>
                        <a:buFont typeface="Symbol"/>
                        <a:buChar char=""/>
                      </a:pP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Pronta disponibilità medico-infermiere nelle 24 ore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u="sng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Persone affette</a:t>
                      </a:r>
                      <a:r>
                        <a:rPr lang="it-IT" sz="14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da patologie ad andamento cronico ed evolutivo per i quali non esistono terapie o le terapie non sono efficaci ai fini della stabilizzazione della malattia o ad un prolungamento significativo della vita. </a:t>
                      </a:r>
                      <a:endParaRPr/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0" y="203040"/>
            <a:ext cx="8229240" cy="114264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683640" y="1917000"/>
            <a:ext cx="7580880" cy="4453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it-IT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PRESA IN CARICO DEL PAZIENTE CRONICO </a:t>
            </a:r>
            <a:r>
              <a:rPr lang="it-IT" sz="1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DDGGRR 6164/2017; 6551/2017; 7655/2017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Fase 1 – Stratificazione della popolazione 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Fase 2 – Arruolamento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Fase 3 – Organizzazione del percorso di cura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it-IT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Fase 4 – Monitoraggio, controllo e remunerazione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54" name="Picture 3"/>
          <p:cNvPicPr/>
          <p:nvPr/>
        </p:nvPicPr>
        <p:blipFill>
          <a:blip r:embed="rId2" cstate="print"/>
          <a:stretch/>
        </p:blipFill>
        <p:spPr>
          <a:xfrm>
            <a:off x="0" y="555840"/>
            <a:ext cx="2504880" cy="437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4067280" y="108000"/>
            <a:ext cx="4752720" cy="79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300" b="1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Stratificazione e classificazione della popolazione</a:t>
            </a:r>
            <a:endParaRPr/>
          </a:p>
        </p:txBody>
      </p:sp>
      <p:sp>
        <p:nvSpPr>
          <p:cNvPr id="156" name="CustomShape 2"/>
          <p:cNvSpPr/>
          <p:nvPr/>
        </p:nvSpPr>
        <p:spPr>
          <a:xfrm>
            <a:off x="324000" y="1052640"/>
            <a:ext cx="8569080" cy="435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Sulla base dei consumi sanitari, i circa 10 milioni di cittadini lombardi sono stati stratificati in 5 livelli.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primi tre livelli sono popolati da 3,35 milioni di cittadini cronici e fragili.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it-IT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 cittadini cronici sono stati classificati anche secondo la dimensione della categoria patologica principale (62 classi).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7" name="CustomShape 3"/>
          <p:cNvSpPr/>
          <p:nvPr/>
        </p:nvSpPr>
        <p:spPr>
          <a:xfrm>
            <a:off x="250920" y="2492280"/>
            <a:ext cx="2808000" cy="1025280"/>
          </a:xfrm>
          <a:prstGeom prst="rect">
            <a:avLst/>
          </a:prstGeom>
          <a:solidFill>
            <a:srgbClr val="FF006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LIVELLO 1 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≥4 patologie croniche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150.000 persone</a:t>
            </a:r>
            <a:endParaRPr/>
          </a:p>
        </p:txBody>
      </p:sp>
      <p:sp>
        <p:nvSpPr>
          <p:cNvPr id="158" name="CustomShape 4"/>
          <p:cNvSpPr/>
          <p:nvPr/>
        </p:nvSpPr>
        <p:spPr>
          <a:xfrm>
            <a:off x="3132000" y="2492280"/>
            <a:ext cx="2808000" cy="1025280"/>
          </a:xfrm>
          <a:prstGeom prst="rect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LIVELLO 2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2-3 patologie croniche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1,3 mln di persone</a:t>
            </a:r>
            <a:endParaRPr/>
          </a:p>
        </p:txBody>
      </p:sp>
      <p:sp>
        <p:nvSpPr>
          <p:cNvPr id="159" name="CustomShape 5"/>
          <p:cNvSpPr/>
          <p:nvPr/>
        </p:nvSpPr>
        <p:spPr>
          <a:xfrm>
            <a:off x="6012000" y="2492280"/>
            <a:ext cx="2808000" cy="1025280"/>
          </a:xfrm>
          <a:prstGeom prst="rect">
            <a:avLst/>
          </a:prstGeom>
          <a:solidFill>
            <a:srgbClr val="008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LIVELLO 3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cronicità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1,9 mln di persone</a:t>
            </a:r>
            <a:endParaRPr/>
          </a:p>
        </p:txBody>
      </p:sp>
      <p:pic>
        <p:nvPicPr>
          <p:cNvPr id="160" name="Picture 2"/>
          <p:cNvPicPr/>
          <p:nvPr/>
        </p:nvPicPr>
        <p:blipFill>
          <a:blip r:embed="rId2" cstate="print"/>
          <a:stretch/>
        </p:blipFill>
        <p:spPr>
          <a:xfrm>
            <a:off x="604800" y="4740120"/>
            <a:ext cx="7854480" cy="1856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067280" y="108000"/>
            <a:ext cx="4752720" cy="44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300" b="1" strike="noStrike" spc="-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Gli attori e i ruoli del nuovo sistema</a:t>
            </a:r>
            <a:endParaRPr/>
          </a:p>
        </p:txBody>
      </p:sp>
      <p:sp>
        <p:nvSpPr>
          <p:cNvPr id="162" name="CustomShape 2"/>
          <p:cNvSpPr/>
          <p:nvPr/>
        </p:nvSpPr>
        <p:spPr>
          <a:xfrm>
            <a:off x="250920" y="1125360"/>
            <a:ext cx="8569080" cy="106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L’intervento del policy maker lombardo tende al superamento della logica verticale delle cure in favore di un </a:t>
            </a: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modello integrato </a:t>
            </a: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che mette al centro il paziente, il quale viene accompagnato e indirizzato lungo la filiera erogativa, ricostruita e integrata, grazie alla presenza di un’</a:t>
            </a: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unica organizzazione che detiene la responsabilità della sua presa in carico</a:t>
            </a: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/>
          </a:p>
        </p:txBody>
      </p:sp>
      <p:sp>
        <p:nvSpPr>
          <p:cNvPr id="163" name="CustomShape 3"/>
          <p:cNvSpPr/>
          <p:nvPr/>
        </p:nvSpPr>
        <p:spPr>
          <a:xfrm>
            <a:off x="179280" y="2492280"/>
            <a:ext cx="2385720" cy="4105080"/>
          </a:xfrm>
          <a:prstGeom prst="rect">
            <a:avLst/>
          </a:prstGeom>
          <a:solidFill>
            <a:srgbClr val="008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GESTORE</a:t>
            </a:r>
            <a:endParaRPr/>
          </a:p>
        </p:txBody>
      </p:sp>
      <p:sp>
        <p:nvSpPr>
          <p:cNvPr id="164" name="CustomShape 4"/>
          <p:cNvSpPr/>
          <p:nvPr/>
        </p:nvSpPr>
        <p:spPr>
          <a:xfrm>
            <a:off x="2560680" y="2433600"/>
            <a:ext cx="6259320" cy="413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Struttura sanitaria o sociosanitaria accreditata e a contratto con il SSL oppure soggetto del sistema delle cure primarie.</a:t>
            </a:r>
            <a:endParaRPr/>
          </a:p>
          <a:p>
            <a:pPr marL="108000" algn="just">
              <a:lnSpc>
                <a:spcPct val="100000"/>
              </a:lnSpc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Funzioni del gestore: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sottoscrizione del PATTO DI CURA con il paziente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definizione del PIANO DI ASSISTENZA INDIVIDUALE (PAI)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presa in carico proattiva con il paziente, anche attraverso la prenotazione delle prestazioni, il coordinamento dei diversi partner di rete, il coordinamento e l’attivazione dei nodi della rete erogativa necessari per l’attuazione del PAI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erogazione delle prestazioni previste dal PAI, direttamente o tramite partner di rete (EROGATORI)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implementazione di servizi innovativi, quali ad esempio la telemedicina, nell’ambito delle regole regionali</a:t>
            </a:r>
            <a:endParaRPr/>
          </a:p>
          <a:p>
            <a:pPr marL="343080" indent="-342720">
              <a:lnSpc>
                <a:spcPct val="100000"/>
              </a:lnSpc>
              <a:buClr>
                <a:srgbClr val="179961"/>
              </a:buClr>
              <a:buFont typeface="Symbol" charset="2"/>
              <a:buChar char=""/>
            </a:pPr>
            <a:r>
              <a:rPr lang="it-IT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monitoraggio dell’aderenza del paziente al percorso programmato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1148</Words>
  <Application>Microsoft Office PowerPoint</Application>
  <PresentationFormat>Presentazione su schermo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Tema di Office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Misura B1(a favore di persone con disabilità gravissima)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CONTINUITA’ OSPEDALE TERRITORIO</dc:title>
  <dc:creator>Ornella Casati</dc:creator>
  <cp:lastModifiedBy>Pc-Pitch</cp:lastModifiedBy>
  <cp:revision>70</cp:revision>
  <dcterms:created xsi:type="dcterms:W3CDTF">2018-02-26T09:28:30Z</dcterms:created>
  <dcterms:modified xsi:type="dcterms:W3CDTF">2018-04-22T13:44:23Z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